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71" r:id="rId5"/>
    <p:sldId id="261" r:id="rId6"/>
    <p:sldId id="259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84" r:id="rId16"/>
    <p:sldId id="272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91" r:id="rId26"/>
    <p:sldId id="292" r:id="rId27"/>
    <p:sldId id="324" r:id="rId28"/>
    <p:sldId id="293" r:id="rId29"/>
    <p:sldId id="273" r:id="rId30"/>
    <p:sldId id="275" r:id="rId31"/>
    <p:sldId id="286" r:id="rId32"/>
    <p:sldId id="294" r:id="rId33"/>
    <p:sldId id="274" r:id="rId34"/>
    <p:sldId id="285" r:id="rId35"/>
    <p:sldId id="288" r:id="rId36"/>
    <p:sldId id="287" r:id="rId37"/>
    <p:sldId id="289" r:id="rId38"/>
    <p:sldId id="290" r:id="rId39"/>
    <p:sldId id="295" r:id="rId40"/>
    <p:sldId id="318" r:id="rId41"/>
    <p:sldId id="325" r:id="rId42"/>
    <p:sldId id="297" r:id="rId43"/>
    <p:sldId id="321" r:id="rId44"/>
    <p:sldId id="322" r:id="rId45"/>
    <p:sldId id="300" r:id="rId46"/>
    <p:sldId id="301" r:id="rId47"/>
    <p:sldId id="302" r:id="rId48"/>
    <p:sldId id="323" r:id="rId49"/>
    <p:sldId id="326" r:id="rId50"/>
    <p:sldId id="296" r:id="rId51"/>
    <p:sldId id="298" r:id="rId52"/>
    <p:sldId id="299" r:id="rId53"/>
    <p:sldId id="319" r:id="rId54"/>
    <p:sldId id="305" r:id="rId55"/>
    <p:sldId id="303" r:id="rId56"/>
    <p:sldId id="304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20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66DA987-A499-4E3E-B988-7EDB5FC9B007}">
          <p14:sldIdLst>
            <p14:sldId id="256"/>
            <p14:sldId id="260"/>
          </p14:sldIdLst>
        </p14:section>
        <p14:section name="1.技术写作" id="{CBCE7C0E-183D-4FAD-8BC8-EB6B58E75E4E}">
          <p14:sldIdLst>
            <p14:sldId id="257"/>
            <p14:sldId id="271"/>
            <p14:sldId id="261"/>
            <p14:sldId id="259"/>
            <p14:sldId id="262"/>
            <p14:sldId id="265"/>
            <p14:sldId id="263"/>
            <p14:sldId id="264"/>
            <p14:sldId id="266"/>
            <p14:sldId id="267"/>
            <p14:sldId id="268"/>
            <p14:sldId id="270"/>
            <p14:sldId id="284"/>
            <p14:sldId id="272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91"/>
            <p14:sldId id="292"/>
            <p14:sldId id="324"/>
            <p14:sldId id="293"/>
            <p14:sldId id="273"/>
          </p14:sldIdLst>
        </p14:section>
        <p14:section name="技术传播" id="{DDF823CE-B1C3-454A-9ECF-A29B091137EC}">
          <p14:sldIdLst>
            <p14:sldId id="275"/>
            <p14:sldId id="286"/>
            <p14:sldId id="294"/>
            <p14:sldId id="274"/>
            <p14:sldId id="285"/>
            <p14:sldId id="288"/>
            <p14:sldId id="287"/>
            <p14:sldId id="289"/>
            <p14:sldId id="290"/>
            <p14:sldId id="295"/>
            <p14:sldId id="318"/>
            <p14:sldId id="325"/>
          </p14:sldIdLst>
        </p14:section>
        <p14:section name="中国技术传播" id="{35F59B27-F249-4F28-81B8-6D72DCF08166}">
          <p14:sldIdLst>
            <p14:sldId id="297"/>
            <p14:sldId id="321"/>
            <p14:sldId id="322"/>
            <p14:sldId id="300"/>
            <p14:sldId id="301"/>
            <p14:sldId id="302"/>
            <p14:sldId id="323"/>
            <p14:sldId id="326"/>
            <p14:sldId id="296"/>
            <p14:sldId id="298"/>
            <p14:sldId id="299"/>
            <p14:sldId id="319"/>
            <p14:sldId id="305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F27CF-93B6-4002-A27D-ABD44349214F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B6451B9A-014F-439F-97A3-23ED7932A350}">
      <dgm:prSet phldrT="[文本]"/>
      <dgm:spPr/>
      <dgm:t>
        <a:bodyPr/>
        <a:lstStyle/>
        <a:p>
          <a:r>
            <a:rPr lang="en-US" altLang="zh-CN" dirty="0"/>
            <a:t>Translation</a:t>
          </a:r>
          <a:endParaRPr lang="zh-CN" altLang="en-US" dirty="0"/>
        </a:p>
      </dgm:t>
    </dgm:pt>
    <dgm:pt modelId="{81EFA597-CE60-4574-BB9A-D5A1480B04ED}" type="parTrans" cxnId="{D1064A54-0077-47CD-B606-808DA8C7C5AF}">
      <dgm:prSet/>
      <dgm:spPr/>
      <dgm:t>
        <a:bodyPr/>
        <a:lstStyle/>
        <a:p>
          <a:endParaRPr lang="zh-CN" altLang="en-US"/>
        </a:p>
      </dgm:t>
    </dgm:pt>
    <dgm:pt modelId="{4D9189E7-D380-40C1-A175-932A510EACB3}" type="sibTrans" cxnId="{D1064A54-0077-47CD-B606-808DA8C7C5AF}">
      <dgm:prSet/>
      <dgm:spPr/>
      <dgm:t>
        <a:bodyPr/>
        <a:lstStyle/>
        <a:p>
          <a:endParaRPr lang="zh-CN" altLang="en-US"/>
        </a:p>
      </dgm:t>
    </dgm:pt>
    <dgm:pt modelId="{C02F679A-4C8F-46CD-A6A0-3CE56A337888}">
      <dgm:prSet phldrT="[文本]"/>
      <dgm:spPr/>
      <dgm:t>
        <a:bodyPr/>
        <a:lstStyle/>
        <a:p>
          <a:r>
            <a:rPr lang="en-US" altLang="zh-CN" dirty="0"/>
            <a:t>Transcreation/Localization</a:t>
          </a:r>
          <a:endParaRPr lang="zh-CN" altLang="en-US" dirty="0"/>
        </a:p>
      </dgm:t>
    </dgm:pt>
    <dgm:pt modelId="{4A4A8ED5-A2E9-4028-8898-DCCFD8478BA9}" type="parTrans" cxnId="{FEF189A1-4D52-4B87-A063-8334D737EBF2}">
      <dgm:prSet/>
      <dgm:spPr/>
      <dgm:t>
        <a:bodyPr/>
        <a:lstStyle/>
        <a:p>
          <a:endParaRPr lang="zh-CN" altLang="en-US"/>
        </a:p>
      </dgm:t>
    </dgm:pt>
    <dgm:pt modelId="{2B69C4C4-8C12-483B-9C3F-B6F332BA0A48}" type="sibTrans" cxnId="{FEF189A1-4D52-4B87-A063-8334D737EBF2}">
      <dgm:prSet/>
      <dgm:spPr/>
      <dgm:t>
        <a:bodyPr/>
        <a:lstStyle/>
        <a:p>
          <a:endParaRPr lang="zh-CN" altLang="en-US"/>
        </a:p>
      </dgm:t>
    </dgm:pt>
    <dgm:pt modelId="{DCD8AD3E-7156-4F14-A302-D9F210459CA8}">
      <dgm:prSet phldrT="[文本]"/>
      <dgm:spPr/>
      <dgm:t>
        <a:bodyPr/>
        <a:lstStyle/>
        <a:p>
          <a:r>
            <a:rPr lang="en-US" altLang="zh-CN" dirty="0"/>
            <a:t>Technical Communication</a:t>
          </a:r>
          <a:endParaRPr lang="zh-CN" altLang="en-US" dirty="0"/>
        </a:p>
      </dgm:t>
    </dgm:pt>
    <dgm:pt modelId="{7BE754C9-6D71-4865-810D-6D74CBF6766D}" type="parTrans" cxnId="{592AF885-4252-459A-8015-DFF027CCDFE4}">
      <dgm:prSet/>
      <dgm:spPr/>
      <dgm:t>
        <a:bodyPr/>
        <a:lstStyle/>
        <a:p>
          <a:endParaRPr lang="zh-CN" altLang="en-US"/>
        </a:p>
      </dgm:t>
    </dgm:pt>
    <dgm:pt modelId="{726616F3-759E-473A-A012-B1903199A758}" type="sibTrans" cxnId="{592AF885-4252-459A-8015-DFF027CCDFE4}">
      <dgm:prSet/>
      <dgm:spPr/>
      <dgm:t>
        <a:bodyPr/>
        <a:lstStyle/>
        <a:p>
          <a:endParaRPr lang="zh-CN" altLang="en-US"/>
        </a:p>
      </dgm:t>
    </dgm:pt>
    <dgm:pt modelId="{D73B628E-BCF3-44CF-9577-BA9438539667}" type="pres">
      <dgm:prSet presAssocID="{336F27CF-93B6-4002-A27D-ABD44349214F}" presName="Name0" presStyleCnt="0">
        <dgm:presLayoutVars>
          <dgm:dir/>
          <dgm:resizeHandles val="exact"/>
        </dgm:presLayoutVars>
      </dgm:prSet>
      <dgm:spPr/>
    </dgm:pt>
    <dgm:pt modelId="{FC4BE0BD-D75A-45BF-AEB2-F9F426FB58C1}" type="pres">
      <dgm:prSet presAssocID="{336F27CF-93B6-4002-A27D-ABD44349214F}" presName="arrow" presStyleLbl="bgShp" presStyleIdx="0" presStyleCnt="1"/>
      <dgm:spPr/>
    </dgm:pt>
    <dgm:pt modelId="{0EF01F38-091C-4853-92A7-24DA3FC8F864}" type="pres">
      <dgm:prSet presAssocID="{336F27CF-93B6-4002-A27D-ABD44349214F}" presName="points" presStyleCnt="0"/>
      <dgm:spPr/>
    </dgm:pt>
    <dgm:pt modelId="{63EE6E8E-D544-493D-82E8-1A97CB6E3C42}" type="pres">
      <dgm:prSet presAssocID="{B6451B9A-014F-439F-97A3-23ED7932A350}" presName="compositeA" presStyleCnt="0"/>
      <dgm:spPr/>
    </dgm:pt>
    <dgm:pt modelId="{CE7F64EC-7477-41F7-A694-396845EBD440}" type="pres">
      <dgm:prSet presAssocID="{B6451B9A-014F-439F-97A3-23ED7932A350}" presName="textA" presStyleLbl="revTx" presStyleIdx="0" presStyleCnt="3">
        <dgm:presLayoutVars>
          <dgm:bulletEnabled val="1"/>
        </dgm:presLayoutVars>
      </dgm:prSet>
      <dgm:spPr/>
    </dgm:pt>
    <dgm:pt modelId="{2AFACD72-B955-4E5F-AB8C-238BAF9BB6A4}" type="pres">
      <dgm:prSet presAssocID="{B6451B9A-014F-439F-97A3-23ED7932A350}" presName="circleA" presStyleLbl="node1" presStyleIdx="0" presStyleCnt="3"/>
      <dgm:spPr/>
    </dgm:pt>
    <dgm:pt modelId="{E547E28F-28EE-4014-AAFE-1800410AFBEC}" type="pres">
      <dgm:prSet presAssocID="{B6451B9A-014F-439F-97A3-23ED7932A350}" presName="spaceA" presStyleCnt="0"/>
      <dgm:spPr/>
    </dgm:pt>
    <dgm:pt modelId="{F8F15B26-27C8-4CBF-93E8-E09BD9EAB867}" type="pres">
      <dgm:prSet presAssocID="{4D9189E7-D380-40C1-A175-932A510EACB3}" presName="space" presStyleCnt="0"/>
      <dgm:spPr/>
    </dgm:pt>
    <dgm:pt modelId="{4E3834F7-011C-49A7-A7D0-BE3A62236806}" type="pres">
      <dgm:prSet presAssocID="{C02F679A-4C8F-46CD-A6A0-3CE56A337888}" presName="compositeB" presStyleCnt="0"/>
      <dgm:spPr/>
    </dgm:pt>
    <dgm:pt modelId="{668C5B49-F55C-4A9B-9C0B-2DA78945AE36}" type="pres">
      <dgm:prSet presAssocID="{C02F679A-4C8F-46CD-A6A0-3CE56A337888}" presName="textB" presStyleLbl="revTx" presStyleIdx="1" presStyleCnt="3">
        <dgm:presLayoutVars>
          <dgm:bulletEnabled val="1"/>
        </dgm:presLayoutVars>
      </dgm:prSet>
      <dgm:spPr/>
    </dgm:pt>
    <dgm:pt modelId="{1E6AF2E5-27E3-44BA-8DD5-631D51F8A4A7}" type="pres">
      <dgm:prSet presAssocID="{C02F679A-4C8F-46CD-A6A0-3CE56A337888}" presName="circleB" presStyleLbl="node1" presStyleIdx="1" presStyleCnt="3"/>
      <dgm:spPr/>
    </dgm:pt>
    <dgm:pt modelId="{9AB6C26A-729C-4A90-9B5C-E2858008200B}" type="pres">
      <dgm:prSet presAssocID="{C02F679A-4C8F-46CD-A6A0-3CE56A337888}" presName="spaceB" presStyleCnt="0"/>
      <dgm:spPr/>
    </dgm:pt>
    <dgm:pt modelId="{17B47AC1-C8A7-4CAF-B9DC-9D5856469FE9}" type="pres">
      <dgm:prSet presAssocID="{2B69C4C4-8C12-483B-9C3F-B6F332BA0A48}" presName="space" presStyleCnt="0"/>
      <dgm:spPr/>
    </dgm:pt>
    <dgm:pt modelId="{44E9012E-B1F4-4070-ACC9-23819074602C}" type="pres">
      <dgm:prSet presAssocID="{DCD8AD3E-7156-4F14-A302-D9F210459CA8}" presName="compositeA" presStyleCnt="0"/>
      <dgm:spPr/>
    </dgm:pt>
    <dgm:pt modelId="{CD516A24-659C-41C7-A743-1AA5C4D9919F}" type="pres">
      <dgm:prSet presAssocID="{DCD8AD3E-7156-4F14-A302-D9F210459CA8}" presName="textA" presStyleLbl="revTx" presStyleIdx="2" presStyleCnt="3">
        <dgm:presLayoutVars>
          <dgm:bulletEnabled val="1"/>
        </dgm:presLayoutVars>
      </dgm:prSet>
      <dgm:spPr/>
    </dgm:pt>
    <dgm:pt modelId="{714208B4-5F21-477C-9826-0B39F79AC65E}" type="pres">
      <dgm:prSet presAssocID="{DCD8AD3E-7156-4F14-A302-D9F210459CA8}" presName="circleA" presStyleLbl="node1" presStyleIdx="2" presStyleCnt="3"/>
      <dgm:spPr/>
    </dgm:pt>
    <dgm:pt modelId="{7FDCA710-BFB4-4D4F-BE3B-02F7B9DADD34}" type="pres">
      <dgm:prSet presAssocID="{DCD8AD3E-7156-4F14-A302-D9F210459CA8}" presName="spaceA" presStyleCnt="0"/>
      <dgm:spPr/>
    </dgm:pt>
  </dgm:ptLst>
  <dgm:cxnLst>
    <dgm:cxn modelId="{D1064A54-0077-47CD-B606-808DA8C7C5AF}" srcId="{336F27CF-93B6-4002-A27D-ABD44349214F}" destId="{B6451B9A-014F-439F-97A3-23ED7932A350}" srcOrd="0" destOrd="0" parTransId="{81EFA597-CE60-4574-BB9A-D5A1480B04ED}" sibTransId="{4D9189E7-D380-40C1-A175-932A510EACB3}"/>
    <dgm:cxn modelId="{5628D055-169F-4A93-83B1-F674D90562B0}" type="presOf" srcId="{B6451B9A-014F-439F-97A3-23ED7932A350}" destId="{CE7F64EC-7477-41F7-A694-396845EBD440}" srcOrd="0" destOrd="0" presId="urn:microsoft.com/office/officeart/2005/8/layout/hProcess11"/>
    <dgm:cxn modelId="{592AF885-4252-459A-8015-DFF027CCDFE4}" srcId="{336F27CF-93B6-4002-A27D-ABD44349214F}" destId="{DCD8AD3E-7156-4F14-A302-D9F210459CA8}" srcOrd="2" destOrd="0" parTransId="{7BE754C9-6D71-4865-810D-6D74CBF6766D}" sibTransId="{726616F3-759E-473A-A012-B1903199A758}"/>
    <dgm:cxn modelId="{CD09C69D-942F-4DAC-BC39-CAAC8C5848C4}" type="presOf" srcId="{C02F679A-4C8F-46CD-A6A0-3CE56A337888}" destId="{668C5B49-F55C-4A9B-9C0B-2DA78945AE36}" srcOrd="0" destOrd="0" presId="urn:microsoft.com/office/officeart/2005/8/layout/hProcess11"/>
    <dgm:cxn modelId="{FEF189A1-4D52-4B87-A063-8334D737EBF2}" srcId="{336F27CF-93B6-4002-A27D-ABD44349214F}" destId="{C02F679A-4C8F-46CD-A6A0-3CE56A337888}" srcOrd="1" destOrd="0" parTransId="{4A4A8ED5-A2E9-4028-8898-DCCFD8478BA9}" sibTransId="{2B69C4C4-8C12-483B-9C3F-B6F332BA0A48}"/>
    <dgm:cxn modelId="{1ADDC2E5-09AC-4EF6-A41D-004A7070EDB7}" type="presOf" srcId="{DCD8AD3E-7156-4F14-A302-D9F210459CA8}" destId="{CD516A24-659C-41C7-A743-1AA5C4D9919F}" srcOrd="0" destOrd="0" presId="urn:microsoft.com/office/officeart/2005/8/layout/hProcess11"/>
    <dgm:cxn modelId="{9B57D1E8-3883-45F3-80AE-7383E905C467}" type="presOf" srcId="{336F27CF-93B6-4002-A27D-ABD44349214F}" destId="{D73B628E-BCF3-44CF-9577-BA9438539667}" srcOrd="0" destOrd="0" presId="urn:microsoft.com/office/officeart/2005/8/layout/hProcess11"/>
    <dgm:cxn modelId="{566C908E-5D82-4397-ABBA-C4E019C6E7FF}" type="presParOf" srcId="{D73B628E-BCF3-44CF-9577-BA9438539667}" destId="{FC4BE0BD-D75A-45BF-AEB2-F9F426FB58C1}" srcOrd="0" destOrd="0" presId="urn:microsoft.com/office/officeart/2005/8/layout/hProcess11"/>
    <dgm:cxn modelId="{C9C27966-A622-42DC-85AD-5E5CAE7F0BC8}" type="presParOf" srcId="{D73B628E-BCF3-44CF-9577-BA9438539667}" destId="{0EF01F38-091C-4853-92A7-24DA3FC8F864}" srcOrd="1" destOrd="0" presId="urn:microsoft.com/office/officeart/2005/8/layout/hProcess11"/>
    <dgm:cxn modelId="{688CCFEF-1637-4B37-82A0-F259FBA2EE53}" type="presParOf" srcId="{0EF01F38-091C-4853-92A7-24DA3FC8F864}" destId="{63EE6E8E-D544-493D-82E8-1A97CB6E3C42}" srcOrd="0" destOrd="0" presId="urn:microsoft.com/office/officeart/2005/8/layout/hProcess11"/>
    <dgm:cxn modelId="{1706DA6F-E847-419E-9902-DB302A8D13CD}" type="presParOf" srcId="{63EE6E8E-D544-493D-82E8-1A97CB6E3C42}" destId="{CE7F64EC-7477-41F7-A694-396845EBD440}" srcOrd="0" destOrd="0" presId="urn:microsoft.com/office/officeart/2005/8/layout/hProcess11"/>
    <dgm:cxn modelId="{2F5AFEE1-B1F6-4CA8-B572-B7C60A676468}" type="presParOf" srcId="{63EE6E8E-D544-493D-82E8-1A97CB6E3C42}" destId="{2AFACD72-B955-4E5F-AB8C-238BAF9BB6A4}" srcOrd="1" destOrd="0" presId="urn:microsoft.com/office/officeart/2005/8/layout/hProcess11"/>
    <dgm:cxn modelId="{4BCAE025-2D65-481D-9E47-18C1765B876F}" type="presParOf" srcId="{63EE6E8E-D544-493D-82E8-1A97CB6E3C42}" destId="{E547E28F-28EE-4014-AAFE-1800410AFBEC}" srcOrd="2" destOrd="0" presId="urn:microsoft.com/office/officeart/2005/8/layout/hProcess11"/>
    <dgm:cxn modelId="{ABACB0BF-C32A-46BA-9EAF-D0D413E54CE1}" type="presParOf" srcId="{0EF01F38-091C-4853-92A7-24DA3FC8F864}" destId="{F8F15B26-27C8-4CBF-93E8-E09BD9EAB867}" srcOrd="1" destOrd="0" presId="urn:microsoft.com/office/officeart/2005/8/layout/hProcess11"/>
    <dgm:cxn modelId="{9B952E82-CDFA-473D-84F9-CC1AF6574B5F}" type="presParOf" srcId="{0EF01F38-091C-4853-92A7-24DA3FC8F864}" destId="{4E3834F7-011C-49A7-A7D0-BE3A62236806}" srcOrd="2" destOrd="0" presId="urn:microsoft.com/office/officeart/2005/8/layout/hProcess11"/>
    <dgm:cxn modelId="{FF43E879-5CF4-47CD-908A-CC42DE04F3DC}" type="presParOf" srcId="{4E3834F7-011C-49A7-A7D0-BE3A62236806}" destId="{668C5B49-F55C-4A9B-9C0B-2DA78945AE36}" srcOrd="0" destOrd="0" presId="urn:microsoft.com/office/officeart/2005/8/layout/hProcess11"/>
    <dgm:cxn modelId="{8F68BA4D-C5D7-4991-A618-4AEE0C65F44A}" type="presParOf" srcId="{4E3834F7-011C-49A7-A7D0-BE3A62236806}" destId="{1E6AF2E5-27E3-44BA-8DD5-631D51F8A4A7}" srcOrd="1" destOrd="0" presId="urn:microsoft.com/office/officeart/2005/8/layout/hProcess11"/>
    <dgm:cxn modelId="{65F8F6B0-F9D9-4F71-918A-E4E3CA5FE245}" type="presParOf" srcId="{4E3834F7-011C-49A7-A7D0-BE3A62236806}" destId="{9AB6C26A-729C-4A90-9B5C-E2858008200B}" srcOrd="2" destOrd="0" presId="urn:microsoft.com/office/officeart/2005/8/layout/hProcess11"/>
    <dgm:cxn modelId="{38F79770-5E55-4392-8ED1-86E694B5F848}" type="presParOf" srcId="{0EF01F38-091C-4853-92A7-24DA3FC8F864}" destId="{17B47AC1-C8A7-4CAF-B9DC-9D5856469FE9}" srcOrd="3" destOrd="0" presId="urn:microsoft.com/office/officeart/2005/8/layout/hProcess11"/>
    <dgm:cxn modelId="{3DA2B715-21D1-4909-A55C-7174AF595567}" type="presParOf" srcId="{0EF01F38-091C-4853-92A7-24DA3FC8F864}" destId="{44E9012E-B1F4-4070-ACC9-23819074602C}" srcOrd="4" destOrd="0" presId="urn:microsoft.com/office/officeart/2005/8/layout/hProcess11"/>
    <dgm:cxn modelId="{21D3C2BE-F054-4BBC-809D-3D118311333A}" type="presParOf" srcId="{44E9012E-B1F4-4070-ACC9-23819074602C}" destId="{CD516A24-659C-41C7-A743-1AA5C4D9919F}" srcOrd="0" destOrd="0" presId="urn:microsoft.com/office/officeart/2005/8/layout/hProcess11"/>
    <dgm:cxn modelId="{44869B59-709F-427F-AD30-524C833F8F2A}" type="presParOf" srcId="{44E9012E-B1F4-4070-ACC9-23819074602C}" destId="{714208B4-5F21-477C-9826-0B39F79AC65E}" srcOrd="1" destOrd="0" presId="urn:microsoft.com/office/officeart/2005/8/layout/hProcess11"/>
    <dgm:cxn modelId="{A2420D67-40BC-4C7D-AF12-516C3F4283A4}" type="presParOf" srcId="{44E9012E-B1F4-4070-ACC9-23819074602C}" destId="{7FDCA710-BFB4-4D4F-BE3B-02F7B9DADD3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BE0BD-D75A-45BF-AEB2-F9F426FB58C1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F64EC-7477-41F7-A694-396845EBD440}">
      <dsp:nvSpPr>
        <dsp:cNvPr id="0" name=""/>
        <dsp:cNvSpPr/>
      </dsp:nvSpPr>
      <dsp:spPr>
        <a:xfrm>
          <a:off x="4621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Translation</a:t>
          </a:r>
          <a:endParaRPr lang="zh-CN" altLang="en-US" sz="1900" kern="1200" dirty="0"/>
        </a:p>
      </dsp:txBody>
      <dsp:txXfrm>
        <a:off x="4621" y="0"/>
        <a:ext cx="3049934" cy="1740535"/>
      </dsp:txXfrm>
    </dsp:sp>
    <dsp:sp modelId="{2AFACD72-B955-4E5F-AB8C-238BAF9BB6A4}">
      <dsp:nvSpPr>
        <dsp:cNvPr id="0" name=""/>
        <dsp:cNvSpPr/>
      </dsp:nvSpPr>
      <dsp:spPr>
        <a:xfrm>
          <a:off x="1312021" y="1958102"/>
          <a:ext cx="435133" cy="435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C5B49-F55C-4A9B-9C0B-2DA78945AE36}">
      <dsp:nvSpPr>
        <dsp:cNvPr id="0" name=""/>
        <dsp:cNvSpPr/>
      </dsp:nvSpPr>
      <dsp:spPr>
        <a:xfrm>
          <a:off x="3207052" y="2610802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Transcreation/Localization</a:t>
          </a:r>
          <a:endParaRPr lang="zh-CN" altLang="en-US" sz="1900" kern="1200" dirty="0"/>
        </a:p>
      </dsp:txBody>
      <dsp:txXfrm>
        <a:off x="3207052" y="2610802"/>
        <a:ext cx="3049934" cy="1740535"/>
      </dsp:txXfrm>
    </dsp:sp>
    <dsp:sp modelId="{1E6AF2E5-27E3-44BA-8DD5-631D51F8A4A7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16A24-659C-41C7-A743-1AA5C4D9919F}">
      <dsp:nvSpPr>
        <dsp:cNvPr id="0" name=""/>
        <dsp:cNvSpPr/>
      </dsp:nvSpPr>
      <dsp:spPr>
        <a:xfrm>
          <a:off x="6409484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Technical Communication</a:t>
          </a:r>
          <a:endParaRPr lang="zh-CN" altLang="en-US" sz="1900" kern="1200" dirty="0"/>
        </a:p>
      </dsp:txBody>
      <dsp:txXfrm>
        <a:off x="6409484" y="0"/>
        <a:ext cx="3049934" cy="1740535"/>
      </dsp:txXfrm>
    </dsp:sp>
    <dsp:sp modelId="{714208B4-5F21-477C-9826-0B39F79AC65E}">
      <dsp:nvSpPr>
        <dsp:cNvPr id="0" name=""/>
        <dsp:cNvSpPr/>
      </dsp:nvSpPr>
      <dsp:spPr>
        <a:xfrm>
          <a:off x="7716884" y="1958102"/>
          <a:ext cx="435133" cy="435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A919A-7DFD-419D-8EB3-FB6E1B4B4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635D48-1C68-4061-A31A-C35FC596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7584B-CA67-4D73-9C84-EFE157FC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2DA07-12AC-48F0-962B-084F2226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50A36-B625-4DC5-82D6-58088F88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4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04676-F3F7-412F-B2EC-23D72FF4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755506-0134-4112-B5F9-76C93D181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BCCBE-DD3D-4658-977B-C7E8C15C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CDDC2-6F89-489A-8470-C7E2D244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45B02-F6DE-4B84-BEA4-C080337F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5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36993A-1D48-4C87-BD09-32D527C89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AAE0E7-C16F-4315-A872-DBECB50A5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EDCBDC-5A37-4C05-9888-2CE51607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9B7B55-7ABC-409C-ACE8-0C9CDD13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F48B22-D8EA-498D-9B7B-30C8D85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11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8F4DF-F556-47DD-9095-62B14DC5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60F15-42DE-42A2-AB56-6A050D6A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9C829-E6A9-4CE6-AE8B-4C829A9C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F2CFE-D2C8-45BA-988F-984B19CD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6E979-588D-4EEB-ABA2-E2D99215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36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1A6B-B804-482F-AB64-8F1CBF9B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125AC-3ABA-44A6-A9FB-802B372B7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4D05DF-1B15-49C6-992C-98ADDEF6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B9911A-611F-45A6-B148-4D99C270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94F520-4596-4E2F-9D13-BD0DE59F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4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DB0B8-0DB6-445C-840A-B4F90C39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6DCAF-BF75-4C0B-971F-7605533D5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97943A-D9A1-4BF0-9F5F-5C2B7461A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5486C9-45E7-4C73-9844-0C511296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FC481-1020-450E-B769-7F44858B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176610-652B-4A40-850F-A2A3E321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5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BAFA3-FA55-4A02-8017-12E9A445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E40C38-731D-4938-9ECE-BF4BB6EA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CB33C8-271E-4550-BBB1-C9A7D5412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48FA74-B1EF-4504-82ED-D4AA21509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7B5BD5-AC79-4FF0-B78D-88ADE49D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0A9850-2466-412C-B4D5-022DECCB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00C624-C046-40C1-92AF-B8710C07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E50271-611B-402B-BCFD-0A2FE201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1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B9EE9-70F4-42E1-A556-E75D0746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AF8AE9-577F-4161-8005-F4E03F9E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FEF27D-C3C1-43CE-8A47-E294DED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0FA740-7F9A-4AD7-95A5-69463FED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3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42A969-7B5E-45AE-B189-846C5E0C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B47317-2216-49EB-9A70-33361AB0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ACC48-8E0E-4654-BFC9-17FD0E39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1CD6C-7751-4C1F-A945-517B2B29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3D9C0-9434-42A5-AD6A-02127371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9DC8C7-D41C-4DD3-9D16-64A3D30ED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24D9D-6A12-450F-AE6B-60B4E62F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F9492A-0C3C-4C8E-B7A9-7CE90D7C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2A2191-E506-4446-83F6-8F40FD00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8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6E53F-A552-4721-80DC-030CFCC8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A0C25E-D22A-4E12-8AC0-66F550702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C5DFB7-833D-4C34-8FBE-88AAB1F6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E9FAE-778B-4713-B3CC-B208F863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220D54-A650-4053-BF64-ACE27C31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970AA-2662-4BE7-82B3-6A88DAD3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537316-A65E-4831-9CD5-31FF9449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A6AE4-FECA-4F55-A2CD-02C1D542F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7AC8AC-7F7A-4716-829A-4CE3E51D0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54450-BAA0-4D0E-B2D0-1755B904F58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48B36-B0A5-41AF-BD09-F43A33BF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28F5C-72DD-4BAA-91F9-05A591930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5C591-95E2-4BB6-AA8E-B413AFA06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vp.qq.com/web201605/advice.s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" TargetMode="External"/><Relationship Id="rId2" Type="http://schemas.openxmlformats.org/officeDocument/2006/relationships/hyperlink" Target="http://write.flossmanuals.net/summary-of-firefox/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lp.apple.com/iphone/11/#/iph72dbdbd4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65718908/answer/299752578" TargetMode="External"/><Relationship Id="rId2" Type="http://schemas.openxmlformats.org/officeDocument/2006/relationships/hyperlink" Target="https://www.wikihow.com/Make-Calls-with-the-Apple-Wat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47027633" TargetMode="External"/><Relationship Id="rId2" Type="http://schemas.openxmlformats.org/officeDocument/2006/relationships/hyperlink" Target="https://mp.weixin.qq.com/s/pJa4RMc6HmWJBorDej3oM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ixi.tv/speech/81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ingyan.baidu.com/article/cdddd41c93454c53cb00e1d2.html" TargetMode="External"/><Relationship Id="rId2" Type="http://schemas.openxmlformats.org/officeDocument/2006/relationships/hyperlink" Target="http://www.pipaw.com/wzry/36660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?__biz=MzU3OTM4OTkzNQ==&amp;mid=2247484475&amp;idx=1&amp;sn=427771c332f81a3a4ea61072f6d2784c&amp;chksm=fd6794bbca101dad91238c2add1d7985ac376c98106f7786aa19a70662625d16cffe92bfb149&amp;mpshare=1&amp;scene=23&amp;srcid=0920fRtrOiuLy4q83ounpv8B#r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n/dp/B01JODTOFK/ref=sr_1_1/461-8259839-5628811?s=books&amp;ie=UTF8&amp;qid=1535700967&amp;sr=1-1&amp;keywords=%E6%9E%AA%E7%82%AE%E3%80%81%E7%97%85%E8%8F%8C%E4%B8%8E%E9%92%A2%E9%93%81" TargetMode="External"/><Relationship Id="rId2" Type="http://schemas.openxmlformats.org/officeDocument/2006/relationships/hyperlink" Target="https://book.douban.com/subject/181384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thecontentwrangler.com/2018/08/16/dont-translate-transcreate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bls.gov/ooh/media-and-communication/technical-writers.htm#tab-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oh/computer-and-information-technology/computer-programmers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oh/media-and-communication/interpreters-and-translators.htm#tab-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tonline.org/link/summary/27-3042.00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assets/&#25216;&#26415;&#20256;&#25773;&#20837;&#38376;&#25163;&#20876;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mp.weixin.qq.com/s?__biz=MzU3OTM4OTkzNQ==&amp;mid=2247483801&amp;idx=1&amp;sn=3e2d8cb89d14474266816ed3ac9637fd&amp;chksm=fd679119ca10180fb22c30a133a26c2b238b1fbf476a440b7fccd7f80b6fb576b6036f66a5a1&amp;mpshare=1&amp;scene=23&amp;srcid=0920Vr93FMYSSwpfbwKodU7h#rd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kea.cn/cn/zh/catalog/categories/departments/living_room/10382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8E034-D803-4255-965C-315CB72FA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语言服务项目管理</a:t>
            </a:r>
            <a:br>
              <a:rPr lang="en-US" altLang="zh-CN" dirty="0"/>
            </a:br>
            <a:r>
              <a:rPr lang="en-US" altLang="zh-CN" dirty="0"/>
              <a:t>Content Management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45D3EC-0681-4BFE-95B7-FB781424E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Unit 1 </a:t>
            </a:r>
            <a:r>
              <a:rPr lang="zh-CN" altLang="en-US" dirty="0"/>
              <a:t>技术传播与技术写作简介</a:t>
            </a:r>
            <a:endParaRPr lang="en-US" altLang="zh-CN" dirty="0"/>
          </a:p>
          <a:p>
            <a:r>
              <a:rPr lang="en-US" altLang="zh-CN" dirty="0"/>
              <a:t>Intro to TC&amp;TW</a:t>
            </a:r>
          </a:p>
          <a:p>
            <a:r>
              <a:rPr lang="en-US" altLang="zh-CN" dirty="0"/>
              <a:t>(Based on various resources including Gao Zhijun’s PPT, Credits to Mr. Gao)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1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DA5F-F584-4648-8704-5BD7AA2D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IKEA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4D95142-4859-46B8-9BC5-D362955F53F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490081"/>
              </p:ext>
            </p:extLst>
          </p:nvPr>
        </p:nvGraphicFramePr>
        <p:xfrm>
          <a:off x="3066677" y="2500312"/>
          <a:ext cx="506291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包装程序外壳对象" showAsIcon="1" r:id="rId3" imgW="1042200" imgH="456840" progId="Package">
                  <p:embed/>
                </p:oleObj>
              </mc:Choice>
              <mc:Fallback>
                <p:oleObj name="包装程序外壳对象" showAsIcon="1" r:id="rId3" imgW="1042200" imgH="456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6677" y="2500312"/>
                        <a:ext cx="5062910" cy="221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57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64FE6-CE03-4AA6-B198-89A1006E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AF427-647C-45CF-B2AC-EA042493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D51DEB-8BB2-4A35-A016-56717E9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" y="814387"/>
            <a:ext cx="12129447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BB-4801-4750-A534-E938DCEA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试着将这个介绍给你奶奶？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3D199-2CA9-4163-AEC9-679BDD0F9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http://pvp.qq.com/web201605/advice.shtml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34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516AF-7384-4933-B5B8-490C87C9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04A9-B101-498E-BF0C-ECFC582F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66E43-4534-4C93-9DD6-E7998687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7"/>
            <a:ext cx="12186865" cy="63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4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ED9AB-A9F3-4073-A43E-57045317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is Technical Writing?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749DA-B88B-4DB2-B17C-C5135A7A6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Technical writing is writing that helper users to solve problems with technologies and technologies and technical subject matter.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8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22F1E-D5E2-4B91-912E-3B97AB65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CD67B-4093-4BA9-8735-EBC76624B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echnical Writing 101_ Introduction to Technical Writing">
            <a:hlinkClick r:id="" action="ppaction://media"/>
            <a:extLst>
              <a:ext uri="{FF2B5EF4-FFF2-40B4-BE49-F238E27FC236}">
                <a16:creationId xmlns:a16="http://schemas.microsoft.com/office/drawing/2014/main" id="{048A5C26-CBFE-4390-BAA9-A96883FA0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212" y="39803"/>
            <a:ext cx="10796588" cy="66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3AA0-5711-41EF-9574-8B06C0E7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TW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BF964-FA7A-49E8-A6C7-8C7D1D1E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Letters</a:t>
            </a:r>
          </a:p>
          <a:p>
            <a:r>
              <a:rPr lang="en-US" altLang="zh-CN" dirty="0"/>
              <a:t>Memos</a:t>
            </a:r>
          </a:p>
          <a:p>
            <a:r>
              <a:rPr lang="en-US" altLang="zh-CN" dirty="0"/>
              <a:t>Emails</a:t>
            </a:r>
          </a:p>
          <a:p>
            <a:r>
              <a:rPr lang="en-US" altLang="zh-CN" dirty="0"/>
              <a:t>Brochures, Pamphlets and Fact Sheet</a:t>
            </a:r>
          </a:p>
          <a:p>
            <a:r>
              <a:rPr lang="en-US" altLang="zh-CN" dirty="0"/>
              <a:t>Instructional Material</a:t>
            </a:r>
          </a:p>
          <a:p>
            <a:r>
              <a:rPr lang="en-US" altLang="zh-CN" dirty="0"/>
              <a:t>Reports</a:t>
            </a:r>
          </a:p>
          <a:p>
            <a:r>
              <a:rPr lang="en-US" altLang="zh-CN" dirty="0"/>
              <a:t>Proposals</a:t>
            </a:r>
          </a:p>
          <a:p>
            <a:r>
              <a:rPr lang="en-US" altLang="zh-CN" dirty="0"/>
              <a:t>Other Media(CD, DVD, web pages…)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1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E2575-1EDC-4D61-B85B-88485EB0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85646A-7D5E-4D07-82A8-AFBC62C8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112" y="-220729"/>
            <a:ext cx="7461775" cy="70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CB860-71B3-4392-B9B5-172C5FB5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DCA32-13A7-4C98-ADF4-CA052742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612F59-668D-4F04-86D9-4E780AFF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8" y="365125"/>
            <a:ext cx="66294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56A30-642D-4B24-BD0A-9F5EDD99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B6EF6-B0C5-49F4-BCFB-0A6BE1D4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A467F-8780-4D4D-8C86-A2EBCEF2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3" y="-153911"/>
            <a:ext cx="7115175" cy="63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C050-3FD3-4E3B-BE61-1E0E250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6E8A3-244A-4E49-AA73-E8EF7997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技术写作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技术传播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中外技术传播行业</a:t>
            </a:r>
          </a:p>
        </p:txBody>
      </p:sp>
    </p:spTree>
    <p:extLst>
      <p:ext uri="{BB962C8B-B14F-4D97-AF65-F5344CB8AC3E}">
        <p14:creationId xmlns:p14="http://schemas.microsoft.com/office/powerpoint/2010/main" val="858771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BB41A-C6F9-4B62-9BBD-BFB63580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FB5F4-0E5A-4F43-8938-81CBEC3F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9BF65-5B55-4FBB-AFAB-34317364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4" y="104460"/>
            <a:ext cx="8463391" cy="62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7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24136-FFD1-4E10-A874-F98DFB1D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09735-C484-495E-80AF-BE371127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DFA51-0999-4EA4-BCBA-B4F37573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3" y="-36762"/>
            <a:ext cx="5529263" cy="68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6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871E2-410E-4C99-958D-592B272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E2AA2-080C-49E8-BE57-E0818314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http://write.flossmanuals.net/summary-of-firefox/introduction/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https://code.visualstudio.com/docs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https://help.apple.com/iphone/11/#/iph72dbdbd42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3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81D31-00A5-44AA-8A1A-C1CBD81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Wiki…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047F9-EFF5-446A-8DDF-53D22AB6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https://zh.wikipedia.org/wiki/%E6%8A%80%E6%9C%AF%E4%BC%A0%E6%92%AD</a:t>
            </a:r>
          </a:p>
          <a:p>
            <a:r>
              <a:rPr lang="en-US" altLang="zh-CN" dirty="0">
                <a:hlinkClick r:id="rId2"/>
              </a:rPr>
              <a:t>https://www.wikihow.com/Make-Calls-with-the-Apple-Watch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https://www.zhihu.com/question/265718908/answer/299752578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https://www.ifixit.com/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5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5C128-FDB9-4094-BBF2-2169E653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exactly TW is? </a:t>
            </a:r>
            <a:r>
              <a:rPr lang="zh-CN" altLang="en-US" dirty="0"/>
              <a:t>写说明书的？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6A4D-4DA5-46BA-B3AF-0480874E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 true to some extent.</a:t>
            </a:r>
          </a:p>
          <a:p>
            <a:r>
              <a:rPr lang="en-US" altLang="zh-CN" dirty="0">
                <a:hlinkClick r:id="rId2"/>
              </a:rPr>
              <a:t>https://mp.weixin.qq.com/s/pJa4RMc6HmWJBorDej3oMw</a:t>
            </a:r>
            <a:endParaRPr lang="en-US" altLang="zh-CN" dirty="0"/>
          </a:p>
          <a:p>
            <a:r>
              <a:rPr lang="en-US" altLang="zh-CN" dirty="0"/>
              <a:t>But it can be very interesting</a:t>
            </a:r>
          </a:p>
          <a:p>
            <a:r>
              <a:rPr lang="en-US" altLang="zh-CN" dirty="0">
                <a:hlinkClick r:id="rId3"/>
              </a:rPr>
              <a:t>https://www.bilibili.com/video/av47027633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9FF9B-D267-431B-A43F-6E7335D0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 need TW?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8ABC5-5063-4101-AA0A-843EE7BD0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DA154E-3E5F-417E-9906-28C7C3F6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1" y="1372918"/>
            <a:ext cx="7215188" cy="54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29B55-00EC-4ED6-A36B-D5086DE1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317D2-026E-4592-ACA1-682F1CFCF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716769-940E-4BA2-B5D7-1FA077D5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1" y="237799"/>
            <a:ext cx="10816381" cy="61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7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7F274-2BC2-4B64-A215-2FE88C05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it understandable is so difficult!!!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5D102-76A6-4418-A536-E333B6BB2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https://yixi.tv/speech/813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87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1F819-6639-4B88-AF51-2CB26E06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FEB76-0A19-4780-B1A0-C3B373BD7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A4302C-207B-4888-A1D4-F01A9AFB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7411"/>
            <a:ext cx="10556701" cy="5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5583F-31E1-4090-8191-CE17BCB3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Okay, now it’s your turn…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88668-2E5B-4AFE-A6DF-56769AA07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a letter…</a:t>
            </a:r>
          </a:p>
          <a:p>
            <a:r>
              <a:rPr lang="en-US" altLang="zh-CN" dirty="0"/>
              <a:t>To whom?</a:t>
            </a:r>
          </a:p>
          <a:p>
            <a:r>
              <a:rPr lang="en-US" altLang="zh-CN" dirty="0"/>
              <a:t>About what?</a:t>
            </a:r>
          </a:p>
          <a:p>
            <a:r>
              <a:rPr lang="en-US" altLang="zh-CN" dirty="0"/>
              <a:t>When? Deadline?</a:t>
            </a:r>
          </a:p>
          <a:p>
            <a:r>
              <a:rPr lang="en-US" altLang="zh-CN" dirty="0"/>
              <a:t>How to address?(Tone?)</a:t>
            </a:r>
          </a:p>
          <a:p>
            <a:r>
              <a:rPr lang="en-US" altLang="zh-CN" dirty="0"/>
              <a:t>How to deliver? (email or written?)</a:t>
            </a:r>
          </a:p>
          <a:p>
            <a:r>
              <a:rPr lang="en-US" altLang="zh-CN" dirty="0"/>
              <a:t>Same to your paper!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4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9551B-7D68-4DA4-8A4C-8205AA86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questions to go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2FAC4-8A2F-42CC-B611-BF4E87A1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 many of you want to be translators or interpreters?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If not, what do you want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What’s the relationship of Content Management and Translation? Can you guess?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062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C050-3FD3-4E3B-BE61-1E0E250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6E8A3-244A-4E49-AA73-E8EF7997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技术写作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技术传播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中外技术传播行业</a:t>
            </a:r>
          </a:p>
        </p:txBody>
      </p:sp>
    </p:spTree>
    <p:extLst>
      <p:ext uri="{BB962C8B-B14F-4D97-AF65-F5344CB8AC3E}">
        <p14:creationId xmlns:p14="http://schemas.microsoft.com/office/powerpoint/2010/main" val="130733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E72B40-F4F8-4014-A886-108AF051C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技术传播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0AC30CB-4C19-4491-8C52-851202C0C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Technical Communication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624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5C128-FDB9-4094-BBF2-2169E653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exactly TW is? </a:t>
            </a:r>
            <a:r>
              <a:rPr lang="zh-CN" altLang="en-US" dirty="0"/>
              <a:t>写说明书的？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6A4D-4DA5-46BA-B3AF-0480874E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true to some extent.</a:t>
            </a:r>
          </a:p>
        </p:txBody>
      </p:sp>
    </p:spTree>
    <p:extLst>
      <p:ext uri="{BB962C8B-B14F-4D97-AF65-F5344CB8AC3E}">
        <p14:creationId xmlns:p14="http://schemas.microsoft.com/office/powerpoint/2010/main" val="22191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E5406-FEAA-458D-8E22-BDE323AD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Technical Communication(TW)?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35C37-BF3C-4FFB-BAA7-A0BAB50CA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Technical information is frequently communicated through documents, such as proposals, emails, reports, podcasts, computer help files, blogs, and wikis. </a:t>
            </a:r>
          </a:p>
          <a:p>
            <a:r>
              <a:rPr lang="en-US" altLang="zh-CN" dirty="0"/>
              <a:t>Although these documents are a key component of technical communication, so too is the process: writing and reading tweets and text messages, for example, or participating in videoconference exchanges with colleagues. </a:t>
            </a:r>
          </a:p>
          <a:p>
            <a:r>
              <a:rPr lang="en-US" altLang="zh-CN" dirty="0"/>
              <a:t>Technical communication encompasses a set of activities that people do </a:t>
            </a:r>
            <a:r>
              <a:rPr lang="en-US" altLang="zh-CN" b="1" dirty="0"/>
              <a:t>to discover, shape, and transmit information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71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73D0B-5519-4964-A48F-2C5BB664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Purpose of TW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1B57A-6962-4E85-95D2-9F4F6519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20450" cy="4803775"/>
          </a:xfrm>
        </p:spPr>
        <p:txBody>
          <a:bodyPr>
            <a:normAutofit/>
          </a:bodyPr>
          <a:lstStyle/>
          <a:p>
            <a:r>
              <a:rPr lang="en-US" altLang="zh-CN" dirty="0"/>
              <a:t>People in the working world communicate technical information for a number of purposes, many of which fall into one of two categories: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To help others learn about a subject, carry out a task, or make a decision. 	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To reinforce or change attitudes and motivate readers to take action. 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Notice that when you communicate in the workplace, you always have </a:t>
            </a:r>
            <a:r>
              <a:rPr lang="en-US" altLang="zh-CN" sz="2800" b="1" dirty="0"/>
              <a:t>a clear purpose</a:t>
            </a:r>
            <a:r>
              <a:rPr lang="en-US" altLang="zh-CN" sz="2800" dirty="0"/>
              <a:t>—what you want to achieve—and </a:t>
            </a:r>
            <a:r>
              <a:rPr lang="en-US" altLang="zh-CN" sz="2800" b="1" dirty="0"/>
              <a:t>an audience</a:t>
            </a:r>
            <a:r>
              <a:rPr lang="en-US" altLang="zh-CN" sz="2800" dirty="0"/>
              <a:t>—one or more people who are going to read the document, attend the oral presentation, visit the website, or view the video you produce.</a:t>
            </a:r>
          </a:p>
        </p:txBody>
      </p:sp>
    </p:spTree>
    <p:extLst>
      <p:ext uri="{BB962C8B-B14F-4D97-AF65-F5344CB8AC3E}">
        <p14:creationId xmlns:p14="http://schemas.microsoft.com/office/powerpoint/2010/main" val="3422794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17F03-A210-4EA5-9409-3D1FA1F9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E03FB-18C4-49F6-AA73-1896DA6B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67164-754C-484B-969F-933877F9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043"/>
            <a:ext cx="10929191" cy="47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3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D1AD8-A34A-4A5E-ABC2-BC0F0CD5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4093F-C0E0-4472-86FE-A78EC581E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80DD05-6E95-460D-BB2B-9D99FEB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681037"/>
            <a:ext cx="10751342" cy="5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7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24FFB-9931-4450-B16A-0CE364E3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Arena of Valor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586F-DD60-4B38-8B40-62E558A8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http://www.pipaw.com/wzry/366608.html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https://jingyan.baidu.com/article/cdddd41c93454c53cb00e1d2.html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https://mp.weixin.qq.com/s?__biz=MzU3OTM4OTkzNQ==&amp;mid=2247484475&amp;idx=1&amp;sn=427771c332f81a3a4ea61072f6d2784c&amp;chksm=fd6794bbca101dad91238c2add1d7985ac376c98106f7786aa19a70662625d16cffe92bfb149&amp;mpshare=1&amp;scene=23&amp;srcid=0920fRtrOiuLy4q83ounpv8B#rd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179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1E5F8-7C0E-48A7-BCF9-73DD63ED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Characteristics of TC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91C09-FBF9-428A-AEF9-EF8C33C0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u="sng" dirty="0"/>
              <a:t>Technical Communication in User Centered</a:t>
            </a:r>
            <a:endParaRPr lang="en-US" altLang="zh-CN" dirty="0"/>
          </a:p>
          <a:p>
            <a:pPr lvl="1"/>
            <a:r>
              <a:rPr lang="en-US" altLang="zh-CN" dirty="0"/>
              <a:t>Technical documents do not show personal thought or feelings, but they can have a personality/voice.</a:t>
            </a:r>
          </a:p>
          <a:p>
            <a:pPr lvl="1"/>
            <a:r>
              <a:rPr lang="en-US" altLang="zh-CN" dirty="0"/>
              <a:t>They focus on the “need of the audience” and what they consider is important.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u="sng" dirty="0"/>
              <a:t>Technical Communication is Accessible</a:t>
            </a:r>
            <a:endParaRPr lang="en-US" altLang="zh-CN" dirty="0"/>
          </a:p>
          <a:p>
            <a:pPr lvl="1"/>
            <a:r>
              <a:rPr lang="en-US" altLang="zh-CN" dirty="0"/>
              <a:t>Technical documents need to be easy to navigate and straightforward.</a:t>
            </a:r>
          </a:p>
          <a:p>
            <a:pPr lvl="1"/>
            <a:r>
              <a:rPr lang="en-US" altLang="zh-CN" dirty="0"/>
              <a:t>Can include figures that simplify and explain a concept.</a:t>
            </a:r>
          </a:p>
          <a:p>
            <a:pPr lvl="1"/>
            <a:r>
              <a:rPr lang="en-US" altLang="zh-CN" dirty="0"/>
              <a:t>The document is accessible if people can easily understand and navigate through it to find particular information.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271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42C90-501F-4CE5-A5F1-0D1D361A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74DE3-57A5-430C-94B5-014EEF3D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C2F90-DF2C-4885-93B2-AD39403F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63" y="365125"/>
            <a:ext cx="9363473" cy="60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8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0D7D4-B541-40DA-A2F2-EDEAE0F1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Lack of Creativity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16C960-7D3B-423D-8AB0-F594F8FAD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1450" y="1690688"/>
            <a:ext cx="4548188" cy="490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âlack of creativityâçå¾çæç´¢ç»æ">
            <a:extLst>
              <a:ext uri="{FF2B5EF4-FFF2-40B4-BE49-F238E27FC236}">
                <a16:creationId xmlns:a16="http://schemas.microsoft.com/office/drawing/2014/main" id="{4333EE8B-23E8-4995-B552-10AE43F37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6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BBE22-4EBA-445F-9AB5-AFFE4593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 and Translation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42A70-E48F-4539-917B-DAF2CA090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https://book.douban.com/subject/1813841/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https://www.amazon.cn/dp/B01JODTOFK/ref=sr_1_1/461-8259839-5628811?s=books&amp;ie=UTF8&amp;qid=1535700967&amp;sr=1-1&amp;keywords=%E6%9E%AA%E7%82%AE%E3%80%81%E7%97%85%E8%8F%8C%E4%B8%8E%E9%92%A2%E9%93%81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046A4-7270-4C94-9510-8948350E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24237"/>
            <a:ext cx="556337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9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62098-9D41-4D92-92D9-C48F72CB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 and Translation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B2CBCFF-B6D0-48FB-9A63-44BD61C4A3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7567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6F8219F-5B1B-4942-B377-2C8ED79152F3}"/>
              </a:ext>
            </a:extLst>
          </p:cNvPr>
          <p:cNvSpPr/>
          <p:nvPr/>
        </p:nvSpPr>
        <p:spPr>
          <a:xfrm>
            <a:off x="2159725" y="5807631"/>
            <a:ext cx="787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https://thecontentwrangler.com/2018/08/16/dont-translate-transcreate/#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581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C050-3FD3-4E3B-BE61-1E0E250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6E8A3-244A-4E49-AA73-E8EF7997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技术写作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技术传播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中外技术传播行业</a:t>
            </a:r>
          </a:p>
        </p:txBody>
      </p:sp>
    </p:spTree>
    <p:extLst>
      <p:ext uri="{BB962C8B-B14F-4D97-AF65-F5344CB8AC3E}">
        <p14:creationId xmlns:p14="http://schemas.microsoft.com/office/powerpoint/2010/main" val="41614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B9524-3B56-45A0-8076-13CD78240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国外技术传播发展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6A471FD-181C-4588-8EC2-EED2B08EAA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27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454E-717E-417F-9082-46463136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 Guess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F0940-D8AC-4884-8D10-68BE7220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Technical Writers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Computer Programmers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Translators and </a:t>
            </a:r>
            <a:r>
              <a:rPr lang="en-US" altLang="zh-CN" dirty="0" err="1"/>
              <a:t>Intepretors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BCD71-5E89-4DEB-BFDA-F11DCE90A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80"/>
          <a:stretch/>
        </p:blipFill>
        <p:spPr>
          <a:xfrm>
            <a:off x="2997420" y="3801528"/>
            <a:ext cx="4351189" cy="2925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564330-D41D-4B42-A811-A0D832528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9"/>
          <a:stretch/>
        </p:blipFill>
        <p:spPr>
          <a:xfrm>
            <a:off x="7348609" y="3827415"/>
            <a:ext cx="4351189" cy="3030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DA84C-E2C5-4F72-AA22-9942DFC2D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81"/>
          <a:stretch/>
        </p:blipFill>
        <p:spPr>
          <a:xfrm>
            <a:off x="7348610" y="365125"/>
            <a:ext cx="4473276" cy="34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7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EF706-F3FC-42BA-B0F7-894E1722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 Pay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E47CB-2152-46F0-95CC-4DA1ABD5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89319"/>
            <a:ext cx="10515600" cy="5035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hlinkClick r:id="rId2"/>
              </a:rPr>
              <a:t>https://www.bls.gov/ooh/media-and-communication/technical-writers.htm#tab-1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95953F-BF8A-4B1E-B406-DDA15226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533"/>
            <a:ext cx="9105900" cy="38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6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AABBE-7A93-4EB4-95A9-437F9A6C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996 Pay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3D378-8D34-46AF-B950-213AA7B3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6D4DB-E175-46DC-9E3E-E848B124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1690688"/>
            <a:ext cx="10515599" cy="49222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CC3463-7DB2-4B32-A3E6-8E78BD2E720B}"/>
              </a:ext>
            </a:extLst>
          </p:cNvPr>
          <p:cNvSpPr/>
          <p:nvPr/>
        </p:nvSpPr>
        <p:spPr>
          <a:xfrm>
            <a:off x="1347650" y="646162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https://www.bls.gov/ooh/computer-and-information-technology/computer-programmers.htm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8CFD00-B7A2-4B85-BC4D-360D2D95A208}"/>
              </a:ext>
            </a:extLst>
          </p:cNvPr>
          <p:cNvSpPr/>
          <p:nvPr/>
        </p:nvSpPr>
        <p:spPr>
          <a:xfrm>
            <a:off x="8451669" y="5799909"/>
            <a:ext cx="2638697" cy="692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24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AFEDC-B017-4F6E-8E36-29B98F28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Translators/Interpreters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A8418-582E-489E-9317-B7A758F7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FC54D5-32F3-457B-863C-9C650440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706100" cy="47516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F4A31A-911C-43E4-9144-0A015FD2CBEC}"/>
              </a:ext>
            </a:extLst>
          </p:cNvPr>
          <p:cNvSpPr/>
          <p:nvPr/>
        </p:nvSpPr>
        <p:spPr>
          <a:xfrm>
            <a:off x="1349829" y="6401424"/>
            <a:ext cx="10194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https://www.bls.gov/ooh/media-and-communication/interpreters-and-translators.htm#tab-1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17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DC84-BDE4-4591-94BD-809BF4BB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Skill sets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E110D5-8085-45AF-815B-5F6968A25C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err="1"/>
              <a:t>Tekom</a:t>
            </a:r>
            <a:endParaRPr lang="zh-CN" altLang="en-US" b="1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E245861-E02D-47C8-928E-AFCD69D0AC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/>
              <a:t>Summary Report for:</a:t>
            </a:r>
            <a:br>
              <a:rPr lang="en-US" altLang="zh-CN" b="1" dirty="0"/>
            </a:br>
            <a:r>
              <a:rPr lang="en-US" altLang="zh-CN" b="1" dirty="0"/>
              <a:t>Technical Writers</a:t>
            </a:r>
          </a:p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https://www.onetonline.org/link/summary/27-3042.00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A441A8F-52F4-4558-A50D-A35A3EEA5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227592"/>
              </p:ext>
            </p:extLst>
          </p:nvPr>
        </p:nvGraphicFramePr>
        <p:xfrm>
          <a:off x="1016999" y="2599508"/>
          <a:ext cx="3169148" cy="221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4" imgW="7791110" imgH="5438473" progId="AcroExch.Document.DC">
                  <p:embed/>
                </p:oleObj>
              </mc:Choice>
              <mc:Fallback>
                <p:oleObj name="Acrobat Document" r:id="rId4" imgW="7791110" imgH="543847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6999" y="2599508"/>
                        <a:ext cx="3169148" cy="221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16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86062-253D-44EA-8DE9-9E4103F0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Skill sets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0ACF8C-847E-4E19-92A1-9C94B4286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hlinkClick r:id="rId2" action="ppaction://hlinkfile"/>
              </a:rPr>
              <a:t>技术传播入门手册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3FF61E-602C-4287-AF2A-4B747CC1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19" y="2254780"/>
            <a:ext cx="5133333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2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450405-D233-412E-83EF-EF1ED3D23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技术写作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3BB736D-15C6-412E-92E7-E08E80A20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Technical Writing(TW)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299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8BD2D1-8F0D-4232-9673-9E64759ED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中国技术传播行业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0B28364-DD12-4513-A7B3-462D9ACAB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TC in China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76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2D995-0D52-4950-9EB3-B575C3D5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584DB-951F-43F1-9BD5-66064550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588143-C44F-4370-955E-8C0F60F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60584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8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ED4D9-C6B1-4C28-A395-65EC1750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9FA57-00E4-4D69-89B3-EF0F3A131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2B70A2-E1EB-494A-8075-2EAE1B5A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2" y="365125"/>
            <a:ext cx="10169501" cy="59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6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650BD-F0F2-4611-BDA2-7870229F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Goooooooooooood</a:t>
            </a:r>
            <a:r>
              <a:rPr lang="en-US" altLang="zh-CN" b="1" dirty="0"/>
              <a:t> News!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8C164-0F57-43C3-8D38-23ADE7AA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http://mp.weixin.qq.com/s?__biz=MzU3OTM4OTkzNQ==&amp;mid=2247483801&amp;idx=1&amp;sn=3e2d8cb89d14474266816ed3ac9637fd&amp;chksm=fd679119ca10180fb22c30a133a26c2b238b1fbf476a440b7fccd7f80b6fb576b6036f66a5a1&amp;mpshare=1&amp;scene=23&amp;srcid=0920Vr93FMYSSwpfbwKodU7h#rd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676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0A4C3-381E-4319-BBB5-62309079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年中国技术传播发展报告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CEE11-7D25-419F-88CC-819A1DEC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340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88BDB-53FE-4FAB-9D6D-6C27A382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7705E-FBE3-41AB-88F6-D91542D2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8E5E7-6AC5-41BD-B854-6F04C0E9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968785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1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75720-8B5A-4095-8C98-34873542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89EC2-83D8-4B51-8420-BD73DE5C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2DB07-E9AB-433F-96B1-BA8640D5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6"/>
            <a:ext cx="10360414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93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BBC22-E9CC-4655-BEF0-C7F08E41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3AC43-E984-4476-9EBD-D83E43A6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AE4217-F127-48EB-B806-D1AE11A2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834563" cy="59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9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16745-F5AF-4D92-9F05-A0A48CBC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FB198-91B8-42FD-A185-AC59BA786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15C36C-924F-4EC5-83FE-1FE63877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66883" cy="50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2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F0865-76E1-4213-BA19-DBF2CA0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9FE141-78CF-4B08-A969-F58AE2FE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0B05E-809A-4872-AABD-D4B9CFBB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63" y="365125"/>
            <a:ext cx="10118756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BB724-4D01-4529-A01D-87702EF1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37ACE-0D53-4FB5-AC2C-4424E4CD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F09E5A-C2E9-4DD9-AA48-9517C7ED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248900" cy="61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4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B7F97-6ECF-4E1F-9F66-DE38CE02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65A0F-A813-4B9D-8975-88ED0109A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DC5B0-06E3-443E-BECB-9282282F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06" y="681037"/>
            <a:ext cx="11737387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6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78295-B8E9-42B0-AE61-5D8EF551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1C321-9E9B-43CB-BA3A-A46C29E6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3B22DA-EBFD-458F-A31B-0EA1E109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579438"/>
            <a:ext cx="11100375" cy="52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4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2ED08-9F4A-4625-A59C-F6B8FC0A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55E87-C4EE-424B-8DCD-EFE15C831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AA07F-2821-4C71-B288-57B82FAD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7" y="365125"/>
            <a:ext cx="11266568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6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A4390-C3DE-4F46-9E04-4F266CBB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127E3-24D1-4C73-A313-E717478F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409EDE-1ED5-423D-9999-75FCEA8F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3" y="365125"/>
            <a:ext cx="11629216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71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C6BD-840B-4069-A30A-961D5111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EC1CCC-A8DC-47B2-B00E-7006FE27F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96A703-78E2-4721-B434-F3B62013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45" y="471487"/>
            <a:ext cx="11124110" cy="60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4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E363F-EA16-46E4-A609-CBD160FB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BBDA2-879C-4874-B430-02362031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343BF4-C1BD-44F2-B349-3D724239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9" y="166352"/>
            <a:ext cx="11675881" cy="63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65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82337-3C51-468A-BFF9-FC63A766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4DC4B-E288-4E8D-A42D-58F82A56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76815D-26D3-4D39-A1E4-EC69E840C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108367"/>
            <a:ext cx="8243888" cy="66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45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59BAA-1EC0-408E-883D-5ED601C0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74C60-D683-4115-8FD3-3266C4BD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15C00-CA7A-4859-8E06-9C2A3412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1" y="41639"/>
            <a:ext cx="8486774" cy="68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76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C050-3FD3-4E3B-BE61-1E0E250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6E8A3-244A-4E49-AA73-E8EF7997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技术写作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技术传播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中外技术传播行业</a:t>
            </a:r>
          </a:p>
        </p:txBody>
      </p:sp>
    </p:spTree>
    <p:extLst>
      <p:ext uri="{BB962C8B-B14F-4D97-AF65-F5344CB8AC3E}">
        <p14:creationId xmlns:p14="http://schemas.microsoft.com/office/powerpoint/2010/main" val="42912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98B1A-98AD-4F96-93DA-8ECEA7FB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739FE-3F6F-47C8-8720-365D6FAA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写作对大家来说并不模式，我们每天都会有很多写作任务，根据目的和读者的不同，常常有如下分类：</a:t>
            </a:r>
          </a:p>
          <a:p>
            <a:r>
              <a:rPr lang="zh-CN" altLang="en-US" dirty="0"/>
              <a:t>创意写作（ </a:t>
            </a:r>
            <a:r>
              <a:rPr lang="en-US" altLang="zh-CN" dirty="0"/>
              <a:t>Creative Writing </a:t>
            </a:r>
            <a:r>
              <a:rPr lang="zh-CN" altLang="en-US" dirty="0"/>
              <a:t>），打动人的心灵</a:t>
            </a:r>
          </a:p>
          <a:p>
            <a:r>
              <a:rPr lang="zh-CN" altLang="en-US" dirty="0"/>
              <a:t>文案写作（</a:t>
            </a:r>
            <a:r>
              <a:rPr lang="en-US" altLang="zh-CN" dirty="0"/>
              <a:t>Commercial copy writing)</a:t>
            </a:r>
            <a:r>
              <a:rPr lang="zh-CN" altLang="en-US" dirty="0"/>
              <a:t>，卖东西</a:t>
            </a:r>
          </a:p>
          <a:p>
            <a:r>
              <a:rPr lang="zh-CN" altLang="en-US" dirty="0"/>
              <a:t>商务写作（</a:t>
            </a:r>
            <a:r>
              <a:rPr lang="en-US" altLang="zh-CN" dirty="0"/>
              <a:t>Business writing)</a:t>
            </a:r>
            <a:r>
              <a:rPr lang="zh-CN" altLang="en-US" dirty="0"/>
              <a:t>，管理人员</a:t>
            </a:r>
          </a:p>
          <a:p>
            <a:r>
              <a:rPr lang="zh-CN" altLang="en-US" dirty="0"/>
              <a:t>科学写作（</a:t>
            </a:r>
            <a:r>
              <a:rPr lang="en-US" altLang="zh-CN" dirty="0"/>
              <a:t>Scientific writing)</a:t>
            </a:r>
            <a:r>
              <a:rPr lang="zh-CN" altLang="en-US" dirty="0"/>
              <a:t>，记录和分享科学发现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技术写作 </a:t>
            </a:r>
            <a:r>
              <a:rPr lang="en-US" altLang="zh-CN" dirty="0">
                <a:solidFill>
                  <a:srgbClr val="FF0000"/>
                </a:solidFill>
              </a:rPr>
              <a:t>(Technical writing)</a:t>
            </a:r>
            <a:r>
              <a:rPr lang="zh-CN" altLang="en-US" dirty="0">
                <a:solidFill>
                  <a:srgbClr val="FF0000"/>
                </a:solidFill>
              </a:rPr>
              <a:t>，解释工作原理、指导用户完成特定操作</a:t>
            </a:r>
          </a:p>
          <a:p>
            <a:r>
              <a:rPr lang="zh-CN" altLang="en-US" dirty="0"/>
              <a:t>技术写作伴随着工业时代而产生，随着设备越来越复杂，以及机械设备的全球使用，提供各种技术资料的形式帮用户使用文档是非常常见的。在新媒体时代到来之前，通过文字的形式给用户提供帮助是最常见的形式。即便是今天，考虑到信息的可即性</a:t>
            </a:r>
            <a:r>
              <a:rPr lang="en-US" altLang="zh-CN" dirty="0"/>
              <a:t>(</a:t>
            </a:r>
            <a:r>
              <a:rPr lang="en-US" altLang="zh-CN" dirty="0" err="1"/>
              <a:t>Accessbility</a:t>
            </a:r>
            <a:r>
              <a:rPr lang="en-US" altLang="zh-CN" dirty="0"/>
              <a:t>)</a:t>
            </a:r>
            <a:r>
              <a:rPr lang="zh-CN" altLang="en-US" dirty="0"/>
              <a:t>，传统的说明书依然是各类产品的标配，各类产品标准中也都会相应的规定。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46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21D24-A21E-44C9-BBF4-B9465F4D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F430B-399A-4407-9894-9CC7FE752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40C9ED-DD57-4CC1-8B9B-52CFC4AA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4"/>
            <a:ext cx="12000940" cy="65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8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60DF1-7B4C-4CF8-9B11-71D4B322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IKEA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B2F39-8B3E-48F5-A84D-CFCCAE6F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https://www.ikea.cn/cn/zh/catalog/categories/departments/living_room/10382/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 descr="图片包含 室内&#10;&#10;已生成高可信度的说明">
            <a:extLst>
              <a:ext uri="{FF2B5EF4-FFF2-40B4-BE49-F238E27FC236}">
                <a16:creationId xmlns:a16="http://schemas.microsoft.com/office/drawing/2014/main" id="{8566131A-35D9-4DB6-82C6-0A0191942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07" y="3028932"/>
            <a:ext cx="7912893" cy="38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7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1112</Words>
  <Application>Microsoft Office PowerPoint</Application>
  <PresentationFormat>宽屏</PresentationFormat>
  <Paragraphs>132</Paragraphs>
  <Slides>68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5" baseType="lpstr">
      <vt:lpstr>等线</vt:lpstr>
      <vt:lpstr>等线 Light</vt:lpstr>
      <vt:lpstr>Arial</vt:lpstr>
      <vt:lpstr>Wingdings</vt:lpstr>
      <vt:lpstr>Office 主题​​</vt:lpstr>
      <vt:lpstr>包装程序外壳对象</vt:lpstr>
      <vt:lpstr>Adobe Acrobat Document</vt:lpstr>
      <vt:lpstr>语言服务项目管理 Content Management</vt:lpstr>
      <vt:lpstr>Contents</vt:lpstr>
      <vt:lpstr>3 questions to go</vt:lpstr>
      <vt:lpstr>Lack of Creativity</vt:lpstr>
      <vt:lpstr>技术写作</vt:lpstr>
      <vt:lpstr>PowerPoint 演示文稿</vt:lpstr>
      <vt:lpstr>PowerPoint 演示文稿</vt:lpstr>
      <vt:lpstr>PowerPoint 演示文稿</vt:lpstr>
      <vt:lpstr>IKEA</vt:lpstr>
      <vt:lpstr>IKEA</vt:lpstr>
      <vt:lpstr>PowerPoint 演示文稿</vt:lpstr>
      <vt:lpstr>试着将这个介绍给你奶奶？</vt:lpstr>
      <vt:lpstr>PowerPoint 演示文稿</vt:lpstr>
      <vt:lpstr>What is Technical Writing?</vt:lpstr>
      <vt:lpstr>PowerPoint 演示文稿</vt:lpstr>
      <vt:lpstr>Types of TW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Manuals</vt:lpstr>
      <vt:lpstr>Wiki…</vt:lpstr>
      <vt:lpstr>What exactly TW is? 写说明书的？</vt:lpstr>
      <vt:lpstr>Why we need TW?</vt:lpstr>
      <vt:lpstr>PowerPoint 演示文稿</vt:lpstr>
      <vt:lpstr>Make it understandable is so difficult!!!</vt:lpstr>
      <vt:lpstr>PowerPoint 演示文稿</vt:lpstr>
      <vt:lpstr>Okay, now it’s your turn…</vt:lpstr>
      <vt:lpstr>Contents</vt:lpstr>
      <vt:lpstr>技术传播</vt:lpstr>
      <vt:lpstr>What exactly TW is? 写说明书的？</vt:lpstr>
      <vt:lpstr>What is Technical Communication(TW)?</vt:lpstr>
      <vt:lpstr>The Purpose of TW</vt:lpstr>
      <vt:lpstr>PowerPoint 演示文稿</vt:lpstr>
      <vt:lpstr>PowerPoint 演示文稿</vt:lpstr>
      <vt:lpstr>Arena of Valor</vt:lpstr>
      <vt:lpstr>Characteristics of TC</vt:lpstr>
      <vt:lpstr>PowerPoint 演示文稿</vt:lpstr>
      <vt:lpstr>TW and Translation</vt:lpstr>
      <vt:lpstr>TW and Translation</vt:lpstr>
      <vt:lpstr>Contents</vt:lpstr>
      <vt:lpstr>3.1 国外技术传播发展</vt:lpstr>
      <vt:lpstr>Let’s Guess</vt:lpstr>
      <vt:lpstr>TC Pay</vt:lpstr>
      <vt:lpstr>996 Pay</vt:lpstr>
      <vt:lpstr>Translators/Interpreters</vt:lpstr>
      <vt:lpstr>Skill sets</vt:lpstr>
      <vt:lpstr>Skill sets</vt:lpstr>
      <vt:lpstr>中国技术传播行业</vt:lpstr>
      <vt:lpstr>PowerPoint 演示文稿</vt:lpstr>
      <vt:lpstr>PowerPoint 演示文稿</vt:lpstr>
      <vt:lpstr>Goooooooooooood News!</vt:lpstr>
      <vt:lpstr>2017年中国技术传播发展报告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语言服务项目管理 Content Management</dc:title>
  <dc:creator>李 亚星</dc:creator>
  <cp:lastModifiedBy>李 亚星</cp:lastModifiedBy>
  <cp:revision>35</cp:revision>
  <dcterms:created xsi:type="dcterms:W3CDTF">2018-08-28T09:19:59Z</dcterms:created>
  <dcterms:modified xsi:type="dcterms:W3CDTF">2019-08-31T02:32:20Z</dcterms:modified>
</cp:coreProperties>
</file>